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5143500" type="screen16x9"/>
  <p:notesSz cx="6858000" cy="9144000"/>
  <p:embeddedFontLst>
    <p:embeddedFont>
      <p:font typeface="Comfortaa" panose="020B0604020202020204" charset="0"/>
      <p:regular r:id="rId16"/>
      <p:bold r:id="rId17"/>
    </p:embeddedFont>
    <p:embeddedFont>
      <p:font typeface="Lato" panose="020F0502020204030203" pitchFamily="34" charset="0"/>
      <p:regular r:id="rId18"/>
      <p:bold r:id="rId19"/>
      <p:italic r:id="rId20"/>
      <p:boldItalic r:id="rId21"/>
    </p:embeddedFont>
    <p:embeddedFont>
      <p:font typeface="Raleway" pitchFamily="2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E0EBAD2-5019-4B49-8F9B-4CC667DC6591}">
  <a:tblStyle styleId="{7E0EBAD2-5019-4B49-8F9B-4CC667DC659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798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1081d9e863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g11081d9e863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110d259fbba_2_4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9" name="Google Shape;279;g110d259fbba_2_4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110d259fbba_2_4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5" name="Google Shape;295;g110d259fbba_2_4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110d259fbba_2_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2" name="Google Shape;312;g110d259fbba_2_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1081d9e863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g11081d9e863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10d259fbba_1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g110d259fbba_1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10d259fbba_2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g110d259fbba_2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10d259fbba_2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g110d259fbba_2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10d259fbba_2_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1" name="Google Shape;211;g110d259fbba_2_3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10d259fbba_2_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8" name="Google Shape;228;g110d259fbba_2_4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10d259fbba_2_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5" name="Google Shape;245;g110d259fbba_2_4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110d259fbba_2_4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2" name="Google Shape;262;g110d259fbba_2_4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Google Shape;63;p11"/>
          <p:cNvSpPr txBox="1">
            <a:spLocks noGrp="1"/>
          </p:cNvSpPr>
          <p:nvPr>
            <p:ph type="title" hasCustomPrompt="1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Google Shape;73;p1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4" name="Google Shape;74;p1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5" name="Google Shape;75;p1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6" name="Google Shape;76;p14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5" name="Google Shape;85;p17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6" name="Google Shape;86;p17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7" name="Google Shape;87;p17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0" name="Google Shape;90;p18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1" name="Google Shape;91;p18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2" name="Google Shape;92;p1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3" name="Google Shape;93;p18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7" name="Google Shape;97;p19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8" name="Google Shape;98;p19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9" name="Google Shape;99;p19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0" name="Google Shape;100;p19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3" name="Google Shape;103;p1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5" name="Google Shape;105;p2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6" name="Google Shape;106;p20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rgbClr val="353535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0" name="Google Shape;110;p21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1" name="Google Shape;111;p21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5" name="Google Shape;115;p22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6" name="Google Shape;116;p22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7" name="Google Shape;117;p22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8" name="Google Shape;118;p22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2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1" name="Google Shape;121;p2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2" name="Google Shape;122;p23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3" name="Google Shape;123;p23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24" name="Google Shape;124;p2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6" name="Google Shape;126;p24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7" name="Google Shape;127;p24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8" name="Google Shape;128;p24"/>
          <p:cNvSpPr txBox="1">
            <a:spLocks noGrp="1"/>
          </p:cNvSpPr>
          <p:nvPr>
            <p:ph type="title" hasCustomPrompt="1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129" name="Google Shape;129;p24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0" name="Google Shape;130;p2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rgbClr val="353535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chemeClr val="lt1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0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5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8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4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0625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5"/>
          <p:cNvSpPr txBox="1">
            <a:spLocks noGrp="1"/>
          </p:cNvSpPr>
          <p:nvPr>
            <p:ph type="ctrTitle"/>
          </p:nvPr>
        </p:nvSpPr>
        <p:spPr>
          <a:xfrm>
            <a:off x="2264100" y="2071875"/>
            <a:ext cx="6569400" cy="14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s-419" sz="4400" b="0">
                <a:latin typeface="Comfortaa"/>
                <a:ea typeface="Comfortaa"/>
                <a:cs typeface="Comfortaa"/>
                <a:sym typeface="Comfortaa"/>
              </a:rPr>
              <a:t>Frutas y Hortalizas</a:t>
            </a:r>
            <a:endParaRPr sz="4400" b="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s-419" sz="2800" b="0">
                <a:latin typeface="Comfortaa"/>
                <a:ea typeface="Comfortaa"/>
                <a:cs typeface="Comfortaa"/>
                <a:sym typeface="Comfortaa"/>
              </a:rPr>
              <a:t>Informe de Precios Semanales N°</a:t>
            </a:r>
            <a:r>
              <a:rPr lang="es-419" sz="2600" b="0">
                <a:latin typeface="Comfortaa"/>
                <a:ea typeface="Comfortaa"/>
                <a:cs typeface="Comfortaa"/>
                <a:sym typeface="Comfortaa"/>
              </a:rPr>
              <a:t>9</a:t>
            </a:r>
            <a:endParaRPr sz="5200" b="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7" name="Google Shape;137;p25"/>
          <p:cNvSpPr txBox="1"/>
          <p:nvPr/>
        </p:nvSpPr>
        <p:spPr>
          <a:xfrm>
            <a:off x="576975" y="4681250"/>
            <a:ext cx="8177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-419" sz="1000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Elaboración propia, en base a datos del Mercado Central de Buenos Aires</a:t>
            </a:r>
            <a:endParaRPr sz="1000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8" name="Google Shape;138;p25"/>
          <p:cNvSpPr txBox="1"/>
          <p:nvPr/>
        </p:nvSpPr>
        <p:spPr>
          <a:xfrm>
            <a:off x="5239775" y="4005725"/>
            <a:ext cx="35766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500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04/03/2022</a:t>
            </a:r>
            <a:endParaRPr sz="1800" b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2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Semana N°9</a:t>
            </a:r>
            <a:endParaRPr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39" name="Google Shape;139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01256" y="154510"/>
            <a:ext cx="2216737" cy="160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73100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34"/>
          <p:cNvSpPr txBox="1"/>
          <p:nvPr/>
        </p:nvSpPr>
        <p:spPr>
          <a:xfrm>
            <a:off x="6895652" y="69157"/>
            <a:ext cx="1799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419" sz="2400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Pera</a:t>
            </a:r>
            <a:endParaRPr sz="2400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83" name="Google Shape;283;p34"/>
          <p:cNvSpPr/>
          <p:nvPr/>
        </p:nvSpPr>
        <p:spPr>
          <a:xfrm>
            <a:off x="1051350" y="200688"/>
            <a:ext cx="2539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800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Frutas y Hortalizas</a:t>
            </a:r>
            <a:endParaRPr sz="1800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84" name="Google Shape;284;p34"/>
          <p:cNvSpPr/>
          <p:nvPr/>
        </p:nvSpPr>
        <p:spPr>
          <a:xfrm>
            <a:off x="436350" y="996400"/>
            <a:ext cx="3978900" cy="1144200"/>
          </a:xfrm>
          <a:prstGeom prst="rect">
            <a:avLst/>
          </a:prstGeom>
          <a:noFill/>
          <a:ln w="9525" cap="flat" cmpd="sng">
            <a:solidFill>
              <a:srgbClr val="079C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34"/>
          <p:cNvSpPr/>
          <p:nvPr/>
        </p:nvSpPr>
        <p:spPr>
          <a:xfrm>
            <a:off x="436300" y="2202400"/>
            <a:ext cx="3978900" cy="2538600"/>
          </a:xfrm>
          <a:prstGeom prst="rect">
            <a:avLst/>
          </a:prstGeom>
          <a:noFill/>
          <a:ln w="9525" cap="flat" cmpd="sng">
            <a:solidFill>
              <a:srgbClr val="079C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34"/>
          <p:cNvSpPr/>
          <p:nvPr/>
        </p:nvSpPr>
        <p:spPr>
          <a:xfrm>
            <a:off x="4855900" y="2202400"/>
            <a:ext cx="3978900" cy="2538600"/>
          </a:xfrm>
          <a:prstGeom prst="rect">
            <a:avLst/>
          </a:prstGeom>
          <a:noFill/>
          <a:ln w="9525" cap="flat" cmpd="sng">
            <a:solidFill>
              <a:srgbClr val="079C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34"/>
          <p:cNvSpPr txBox="1"/>
          <p:nvPr/>
        </p:nvSpPr>
        <p:spPr>
          <a:xfrm>
            <a:off x="4855850" y="996400"/>
            <a:ext cx="3978900" cy="1144200"/>
          </a:xfrm>
          <a:prstGeom prst="rect">
            <a:avLst/>
          </a:prstGeom>
          <a:noFill/>
          <a:ln w="9525" cap="flat" cmpd="sng">
            <a:solidFill>
              <a:srgbClr val="079C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Pera williams entraron calibres pequeños y grandes. Los medianos se exportan, por eso los valores modales no suben.</a:t>
            </a:r>
            <a:endParaRPr sz="12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1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graphicFrame>
        <p:nvGraphicFramePr>
          <p:cNvPr id="288" name="Google Shape;288;p34"/>
          <p:cNvGraphicFramePr/>
          <p:nvPr/>
        </p:nvGraphicFramePr>
        <p:xfrm>
          <a:off x="506800" y="1044625"/>
          <a:ext cx="3835450" cy="1007745"/>
        </p:xfrm>
        <a:graphic>
          <a:graphicData uri="http://schemas.openxmlformats.org/drawingml/2006/table">
            <a:tbl>
              <a:tblPr>
                <a:noFill/>
                <a:tableStyleId>{7E0EBAD2-5019-4B49-8F9B-4CC667DC6591}</a:tableStyleId>
              </a:tblPr>
              <a:tblGrid>
                <a:gridCol w="2844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1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PRECIO MAYORISTA ACTUAL</a:t>
                      </a:r>
                      <a:endParaRPr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$98,43</a:t>
                      </a:r>
                      <a:endParaRPr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VS. SEMANA PASADA</a:t>
                      </a:r>
                      <a:endParaRPr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>
                          <a:solidFill>
                            <a:srgbClr val="EA4335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- 0,15%</a:t>
                      </a:r>
                      <a:endParaRPr sz="1000">
                        <a:solidFill>
                          <a:srgbClr val="EA4335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VS. AÑO PASADO MONEDA CORRIENTE</a:t>
                      </a:r>
                      <a:endParaRPr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>
                          <a:solidFill>
                            <a:srgbClr val="A64D79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50,02%</a:t>
                      </a:r>
                      <a:endParaRPr sz="1000">
                        <a:solidFill>
                          <a:srgbClr val="A64D79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VS. AÑO PASADO MONEDA CONSTANTE</a:t>
                      </a:r>
                      <a:endParaRPr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>
                          <a:solidFill>
                            <a:srgbClr val="EA4335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-17,88%</a:t>
                      </a:r>
                      <a:endParaRPr sz="1000">
                        <a:solidFill>
                          <a:srgbClr val="EA4335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PRECIO MINORISTA</a:t>
                      </a:r>
                      <a:endParaRPr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$189,00</a:t>
                      </a:r>
                      <a:endParaRPr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89" name="Google Shape;289;p34" title="Gráfic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6825" y="2232400"/>
            <a:ext cx="3906726" cy="2368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34" title="Gráfico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12051" y="2269400"/>
            <a:ext cx="3867426" cy="2391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3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5800" y="186302"/>
            <a:ext cx="733900" cy="733900"/>
          </a:xfrm>
          <a:prstGeom prst="rect">
            <a:avLst/>
          </a:prstGeom>
          <a:noFill/>
          <a:ln>
            <a:noFill/>
          </a:ln>
          <a:effectLst>
            <a:outerShdw blurRad="88900" dist="50800" dir="2520000" algn="ctr" rotWithShape="0">
              <a:srgbClr val="000000">
                <a:alpha val="22750"/>
              </a:srgbClr>
            </a:outerShdw>
          </a:effectLst>
        </p:spPr>
      </p:pic>
      <p:sp>
        <p:nvSpPr>
          <p:cNvPr id="292" name="Google Shape;292;p34"/>
          <p:cNvSpPr txBox="1"/>
          <p:nvPr/>
        </p:nvSpPr>
        <p:spPr>
          <a:xfrm>
            <a:off x="3486475" y="249788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0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Semana 09 - Marzo 03 2022</a:t>
            </a:r>
            <a:endParaRPr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816BBCB4-337E-4128-B184-318FEC89D2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73100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35"/>
          <p:cNvSpPr txBox="1"/>
          <p:nvPr/>
        </p:nvSpPr>
        <p:spPr>
          <a:xfrm>
            <a:off x="6895652" y="69157"/>
            <a:ext cx="1799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419" sz="2400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Naranja</a:t>
            </a:r>
            <a:endParaRPr sz="2400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99" name="Google Shape;299;p35"/>
          <p:cNvSpPr/>
          <p:nvPr/>
        </p:nvSpPr>
        <p:spPr>
          <a:xfrm>
            <a:off x="1051350" y="200688"/>
            <a:ext cx="2539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800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Frutas y Hortalizas</a:t>
            </a:r>
            <a:endParaRPr sz="1800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00" name="Google Shape;300;p35"/>
          <p:cNvSpPr/>
          <p:nvPr/>
        </p:nvSpPr>
        <p:spPr>
          <a:xfrm>
            <a:off x="436350" y="996400"/>
            <a:ext cx="3978900" cy="1144200"/>
          </a:xfrm>
          <a:prstGeom prst="rect">
            <a:avLst/>
          </a:prstGeom>
          <a:noFill/>
          <a:ln w="9525" cap="flat" cmpd="sng">
            <a:solidFill>
              <a:srgbClr val="079C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35"/>
          <p:cNvSpPr/>
          <p:nvPr/>
        </p:nvSpPr>
        <p:spPr>
          <a:xfrm>
            <a:off x="436300" y="2202400"/>
            <a:ext cx="3978900" cy="2538600"/>
          </a:xfrm>
          <a:prstGeom prst="rect">
            <a:avLst/>
          </a:prstGeom>
          <a:noFill/>
          <a:ln w="9525" cap="flat" cmpd="sng">
            <a:solidFill>
              <a:srgbClr val="079C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35"/>
          <p:cNvSpPr/>
          <p:nvPr/>
        </p:nvSpPr>
        <p:spPr>
          <a:xfrm>
            <a:off x="4855900" y="2202400"/>
            <a:ext cx="3978900" cy="2538600"/>
          </a:xfrm>
          <a:prstGeom prst="rect">
            <a:avLst/>
          </a:prstGeom>
          <a:noFill/>
          <a:ln w="9525" cap="flat" cmpd="sng">
            <a:solidFill>
              <a:srgbClr val="079C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35"/>
          <p:cNvSpPr txBox="1"/>
          <p:nvPr/>
        </p:nvSpPr>
        <p:spPr>
          <a:xfrm>
            <a:off x="4855850" y="996400"/>
            <a:ext cx="3978900" cy="1144200"/>
          </a:xfrm>
          <a:prstGeom prst="rect">
            <a:avLst/>
          </a:prstGeom>
          <a:noFill/>
          <a:ln w="9525" cap="flat" cmpd="sng">
            <a:solidFill>
              <a:srgbClr val="079C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100">
                <a:latin typeface="Lato"/>
                <a:ea typeface="Lato"/>
                <a:cs typeface="Lato"/>
                <a:sym typeface="Lato"/>
              </a:rPr>
              <a:t>La naranja continúa teniendo poca oferta en los mercados y su precio tuvo tendencia al alza, dando un fuerte aumento.</a:t>
            </a:r>
            <a:endParaRPr sz="11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Lato"/>
              <a:ea typeface="Lato"/>
              <a:cs typeface="Lato"/>
              <a:sym typeface="Lato"/>
            </a:endParaRPr>
          </a:p>
        </p:txBody>
      </p:sp>
      <p:graphicFrame>
        <p:nvGraphicFramePr>
          <p:cNvPr id="304" name="Google Shape;304;p35"/>
          <p:cNvGraphicFramePr/>
          <p:nvPr/>
        </p:nvGraphicFramePr>
        <p:xfrm>
          <a:off x="487413" y="1044625"/>
          <a:ext cx="3876675" cy="1183005"/>
        </p:xfrm>
        <a:graphic>
          <a:graphicData uri="http://schemas.openxmlformats.org/drawingml/2006/table">
            <a:tbl>
              <a:tblPr>
                <a:noFill/>
                <a:tableStyleId>{7E0EBAD2-5019-4B49-8F9B-4CC667DC6591}</a:tableStyleId>
              </a:tblPr>
              <a:tblGrid>
                <a:gridCol w="2733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PRECIO MAYORISTA ACTUAL</a:t>
                      </a:r>
                      <a:endParaRPr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$96,09</a:t>
                      </a:r>
                      <a:endParaRPr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VS. SEMANA PASADA</a:t>
                      </a:r>
                      <a:endParaRPr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>
                          <a:solidFill>
                            <a:srgbClr val="A64D79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52,16%</a:t>
                      </a:r>
                      <a:endParaRPr sz="1000">
                        <a:solidFill>
                          <a:srgbClr val="A64D79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VS. AÑO PASADO MONEDA CORRIENTE</a:t>
                      </a:r>
                      <a:endParaRPr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>
                          <a:solidFill>
                            <a:srgbClr val="A64D79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20,61%</a:t>
                      </a:r>
                      <a:endParaRPr sz="1000">
                        <a:solidFill>
                          <a:srgbClr val="A64D79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VS. AÑO PASADO MONEDA CONSTANTE</a:t>
                      </a:r>
                      <a:endParaRPr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>
                          <a:solidFill>
                            <a:srgbClr val="EA4335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-6,65%</a:t>
                      </a:r>
                      <a:endParaRPr sz="1000">
                        <a:solidFill>
                          <a:srgbClr val="EA4335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PRECIO MINORISTA</a:t>
                      </a:r>
                      <a:endParaRPr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$109,00</a:t>
                      </a:r>
                      <a:endParaRPr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05" name="Google Shape;305;p35" title="Gráfic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7425" y="2242400"/>
            <a:ext cx="3830750" cy="245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35" title="Gráfico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48174" y="2296275"/>
            <a:ext cx="3830751" cy="2368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3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5800" y="186302"/>
            <a:ext cx="733900" cy="733900"/>
          </a:xfrm>
          <a:prstGeom prst="rect">
            <a:avLst/>
          </a:prstGeom>
          <a:noFill/>
          <a:ln>
            <a:noFill/>
          </a:ln>
          <a:effectLst>
            <a:outerShdw blurRad="88900" dist="50800" dir="2520000" algn="ctr" rotWithShape="0">
              <a:srgbClr val="000000">
                <a:alpha val="22750"/>
              </a:srgbClr>
            </a:outerShdw>
          </a:effectLst>
        </p:spPr>
      </p:pic>
      <p:pic>
        <p:nvPicPr>
          <p:cNvPr id="308" name="Google Shape;308;p3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0800000" flipH="1">
            <a:off x="8659225" y="200700"/>
            <a:ext cx="353475" cy="353475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35"/>
          <p:cNvSpPr txBox="1"/>
          <p:nvPr/>
        </p:nvSpPr>
        <p:spPr>
          <a:xfrm>
            <a:off x="3486475" y="249788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0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Semana 09 - Marzo 03 2022</a:t>
            </a:r>
            <a:endParaRPr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7B7CFD8-05F7-4B88-8D14-59160DFE53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7310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36"/>
          <p:cNvSpPr txBox="1"/>
          <p:nvPr/>
        </p:nvSpPr>
        <p:spPr>
          <a:xfrm>
            <a:off x="6379286" y="69157"/>
            <a:ext cx="2316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419" sz="2400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Mandarina</a:t>
            </a:r>
            <a:endParaRPr sz="2400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16" name="Google Shape;316;p36"/>
          <p:cNvSpPr/>
          <p:nvPr/>
        </p:nvSpPr>
        <p:spPr>
          <a:xfrm>
            <a:off x="1051350" y="200688"/>
            <a:ext cx="2539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800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Frutas y Hortalizas</a:t>
            </a:r>
            <a:endParaRPr sz="1800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17" name="Google Shape;317;p36"/>
          <p:cNvSpPr/>
          <p:nvPr/>
        </p:nvSpPr>
        <p:spPr>
          <a:xfrm>
            <a:off x="436350" y="996400"/>
            <a:ext cx="3978900" cy="1144200"/>
          </a:xfrm>
          <a:prstGeom prst="rect">
            <a:avLst/>
          </a:prstGeom>
          <a:noFill/>
          <a:ln w="9525" cap="flat" cmpd="sng">
            <a:solidFill>
              <a:srgbClr val="079C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36"/>
          <p:cNvSpPr/>
          <p:nvPr/>
        </p:nvSpPr>
        <p:spPr>
          <a:xfrm>
            <a:off x="436300" y="2202400"/>
            <a:ext cx="3978900" cy="2538600"/>
          </a:xfrm>
          <a:prstGeom prst="rect">
            <a:avLst/>
          </a:prstGeom>
          <a:noFill/>
          <a:ln w="9525" cap="flat" cmpd="sng">
            <a:solidFill>
              <a:srgbClr val="079C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36"/>
          <p:cNvSpPr/>
          <p:nvPr/>
        </p:nvSpPr>
        <p:spPr>
          <a:xfrm>
            <a:off x="4855900" y="2202400"/>
            <a:ext cx="3978900" cy="2538600"/>
          </a:xfrm>
          <a:prstGeom prst="rect">
            <a:avLst/>
          </a:prstGeom>
          <a:noFill/>
          <a:ln w="9525" cap="flat" cmpd="sng">
            <a:solidFill>
              <a:srgbClr val="079C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36"/>
          <p:cNvSpPr txBox="1"/>
          <p:nvPr/>
        </p:nvSpPr>
        <p:spPr>
          <a:xfrm>
            <a:off x="4855850" y="996400"/>
            <a:ext cx="3978900" cy="1144200"/>
          </a:xfrm>
          <a:prstGeom prst="rect">
            <a:avLst/>
          </a:prstGeom>
          <a:noFill/>
          <a:ln w="9525" cap="flat" cmpd="sng">
            <a:solidFill>
              <a:srgbClr val="079C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100">
                <a:latin typeface="Lato"/>
                <a:ea typeface="Lato"/>
                <a:cs typeface="Lato"/>
                <a:sym typeface="Lato"/>
              </a:rPr>
              <a:t>Continuó el ingreso mandarina variedad Okitsu de Misiones, que genera una tendencia a la baja en el producto</a:t>
            </a:r>
            <a:endParaRPr sz="11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Lato"/>
              <a:ea typeface="Lato"/>
              <a:cs typeface="Lato"/>
              <a:sym typeface="Lato"/>
            </a:endParaRPr>
          </a:p>
        </p:txBody>
      </p:sp>
      <p:graphicFrame>
        <p:nvGraphicFramePr>
          <p:cNvPr id="321" name="Google Shape;321;p36"/>
          <p:cNvGraphicFramePr/>
          <p:nvPr/>
        </p:nvGraphicFramePr>
        <p:xfrm>
          <a:off x="525950" y="1044625"/>
          <a:ext cx="3743650" cy="1183005"/>
        </p:xfrm>
        <a:graphic>
          <a:graphicData uri="http://schemas.openxmlformats.org/drawingml/2006/table">
            <a:tbl>
              <a:tblPr>
                <a:noFill/>
                <a:tableStyleId>{7E0EBAD2-5019-4B49-8F9B-4CC667DC6591}</a:tableStyleId>
              </a:tblPr>
              <a:tblGrid>
                <a:gridCol w="2733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9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PRECIO MAYORISTA ACTUAL</a:t>
                      </a:r>
                      <a:endParaRPr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$65,00</a:t>
                      </a:r>
                      <a:endParaRPr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VS. SEMANA PASADA</a:t>
                      </a:r>
                      <a:endParaRPr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>
                          <a:solidFill>
                            <a:srgbClr val="EA4335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- 19,11%</a:t>
                      </a:r>
                      <a:endParaRPr sz="1000">
                        <a:solidFill>
                          <a:srgbClr val="EA4335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VS. AÑO PASADO MONEDA CORRIENTE</a:t>
                      </a:r>
                      <a:endParaRPr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>
                          <a:solidFill>
                            <a:srgbClr val="EA4335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-7,57%</a:t>
                      </a:r>
                      <a:endParaRPr sz="1000">
                        <a:solidFill>
                          <a:srgbClr val="EA4335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VS. AÑO PASADO MONEDA CONSTANTE</a:t>
                      </a:r>
                      <a:endParaRPr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>
                          <a:solidFill>
                            <a:srgbClr val="EA4335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-9,83%</a:t>
                      </a:r>
                      <a:endParaRPr sz="1000">
                        <a:solidFill>
                          <a:srgbClr val="EA4335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PRECIO MINORISTA</a:t>
                      </a:r>
                      <a:endParaRPr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-</a:t>
                      </a:r>
                      <a:endParaRPr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22" name="Google Shape;322;p36" title="Gráfic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5950" y="2323625"/>
            <a:ext cx="3835875" cy="2332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3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5800" y="186302"/>
            <a:ext cx="733900" cy="733900"/>
          </a:xfrm>
          <a:prstGeom prst="rect">
            <a:avLst/>
          </a:prstGeom>
          <a:noFill/>
          <a:ln>
            <a:noFill/>
          </a:ln>
          <a:effectLst>
            <a:outerShdw blurRad="88900" dist="50800" dir="2520000" algn="ctr" rotWithShape="0">
              <a:srgbClr val="000000">
                <a:alpha val="22750"/>
              </a:srgbClr>
            </a:outerShdw>
          </a:effectLst>
        </p:spPr>
      </p:pic>
      <p:pic>
        <p:nvPicPr>
          <p:cNvPr id="324" name="Google Shape;324;p3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8659225" y="200700"/>
            <a:ext cx="353475" cy="353475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36"/>
          <p:cNvSpPr txBox="1"/>
          <p:nvPr/>
        </p:nvSpPr>
        <p:spPr>
          <a:xfrm>
            <a:off x="3486475" y="249788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0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Semana 09 - Marzo 03 2022</a:t>
            </a:r>
            <a:endParaRPr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45FB488A-F924-40E8-B822-107AA8DC31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576"/>
            <a:ext cx="9144000" cy="68072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6"/>
          <p:cNvSpPr txBox="1"/>
          <p:nvPr/>
        </p:nvSpPr>
        <p:spPr>
          <a:xfrm>
            <a:off x="333275" y="172550"/>
            <a:ext cx="3207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419" sz="1800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Resumen de la </a:t>
            </a:r>
            <a:r>
              <a:rPr lang="es-419" sz="18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S</a:t>
            </a:r>
            <a:r>
              <a:rPr lang="es-419" sz="1800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emana</a:t>
            </a:r>
            <a:endParaRPr sz="1800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46" name="Google Shape;146;p26"/>
          <p:cNvSpPr txBox="1"/>
          <p:nvPr/>
        </p:nvSpPr>
        <p:spPr>
          <a:xfrm>
            <a:off x="5987825" y="2946600"/>
            <a:ext cx="2093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6"/>
          <p:cNvSpPr txBox="1"/>
          <p:nvPr/>
        </p:nvSpPr>
        <p:spPr>
          <a:xfrm>
            <a:off x="285750" y="4554475"/>
            <a:ext cx="8190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-419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Elaboración propia, en base a datos del Mercado Central de Buenos Aires</a:t>
            </a:r>
            <a:r>
              <a:rPr lang="es-419" sz="1000"/>
              <a:t>. </a:t>
            </a:r>
            <a:r>
              <a:rPr lang="es-419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Departamento de Información Estadística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26"/>
          <p:cNvSpPr/>
          <p:nvPr/>
        </p:nvSpPr>
        <p:spPr>
          <a:xfrm rot="-336">
            <a:off x="5610025" y="832666"/>
            <a:ext cx="3072600" cy="3456900"/>
          </a:xfrm>
          <a:prstGeom prst="round2DiagRect">
            <a:avLst>
              <a:gd name="adj1" fmla="val 22482"/>
              <a:gd name="adj2" fmla="val 0"/>
            </a:avLst>
          </a:prstGeom>
          <a:solidFill>
            <a:schemeClr val="lt1"/>
          </a:solidFill>
          <a:ln w="9525" cap="flat" cmpd="sng">
            <a:solidFill>
              <a:srgbClr val="079C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16000" tIns="180000" rIns="216000" bIns="1800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000">
              <a:solidFill>
                <a:srgbClr val="079C9C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s-419" sz="1000">
                <a:solidFill>
                  <a:srgbClr val="079C9C"/>
                </a:solidFill>
                <a:latin typeface="Comfortaa"/>
                <a:ea typeface="Comfortaa"/>
                <a:cs typeface="Comfortaa"/>
                <a:sym typeface="Comfortaa"/>
              </a:rPr>
              <a:t>El tomate tuvo una importante baja de precios por buenos ingresos a los mercados desde el cinturón hortícola de La Plata-</a:t>
            </a:r>
            <a:endParaRPr sz="1000">
              <a:solidFill>
                <a:srgbClr val="079C9C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s-419" sz="1000">
                <a:solidFill>
                  <a:srgbClr val="079C9C"/>
                </a:solidFill>
                <a:latin typeface="Comfortaa"/>
                <a:ea typeface="Comfortaa"/>
                <a:cs typeface="Comfortaa"/>
                <a:sym typeface="Comfortaa"/>
              </a:rPr>
              <a:t>La lechuga sigue bajando, la oferta continuó creciendo en los mercados concentradores.</a:t>
            </a:r>
            <a:endParaRPr sz="1000">
              <a:solidFill>
                <a:srgbClr val="079C9C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s-419" sz="1000">
                <a:solidFill>
                  <a:srgbClr val="079C9C"/>
                </a:solidFill>
                <a:latin typeface="Comfortaa"/>
                <a:ea typeface="Comfortaa"/>
                <a:cs typeface="Comfortaa"/>
                <a:sym typeface="Comfortaa"/>
              </a:rPr>
              <a:t>Por problemas climáticos en Mendoza, hubo menor oferta de zanahoria, lo que provocó un aumento en su precio.</a:t>
            </a:r>
            <a:endParaRPr sz="1000">
              <a:solidFill>
                <a:srgbClr val="079C9C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s-419" sz="1000">
                <a:solidFill>
                  <a:srgbClr val="079C9C"/>
                </a:solidFill>
                <a:latin typeface="Comfortaa"/>
                <a:ea typeface="Comfortaa"/>
                <a:cs typeface="Comfortaa"/>
                <a:sym typeface="Comfortaa"/>
              </a:rPr>
              <a:t>Un aumento en los ingresos de mercadería proveniente principalmente de Ecuador provocó descenso en los precios de banana.</a:t>
            </a:r>
            <a:endParaRPr sz="1000">
              <a:solidFill>
                <a:srgbClr val="079C9C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s-419" sz="1000">
                <a:solidFill>
                  <a:srgbClr val="079C9C"/>
                </a:solidFill>
                <a:latin typeface="Comfortaa"/>
                <a:ea typeface="Comfortaa"/>
                <a:cs typeface="Comfortaa"/>
                <a:sym typeface="Comfortaa"/>
              </a:rPr>
              <a:t>La naranja continúa teniendo poca oferta en los mercados y su precio tuvo tendencia al alza, dando un fuerte aumento..</a:t>
            </a:r>
            <a:endParaRPr sz="1000">
              <a:solidFill>
                <a:srgbClr val="079C9C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s-419" sz="1000">
                <a:solidFill>
                  <a:srgbClr val="079C9C"/>
                </a:solidFill>
                <a:latin typeface="Comfortaa"/>
                <a:ea typeface="Comfortaa"/>
                <a:cs typeface="Comfortaa"/>
                <a:sym typeface="Comfortaa"/>
              </a:rPr>
              <a:t>Continuó el ingreso mandarina variedad Okitsu de Misiones, que genera una tendencia a la baja en el producto.</a:t>
            </a:r>
            <a:endParaRPr sz="1000">
              <a:solidFill>
                <a:srgbClr val="079C9C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49" name="Google Shape;149;p26"/>
          <p:cNvSpPr/>
          <p:nvPr/>
        </p:nvSpPr>
        <p:spPr>
          <a:xfrm>
            <a:off x="415750" y="832475"/>
            <a:ext cx="4700400" cy="3459600"/>
          </a:xfrm>
          <a:prstGeom prst="rect">
            <a:avLst/>
          </a:prstGeom>
          <a:noFill/>
          <a:ln w="9525" cap="flat" cmpd="sng">
            <a:solidFill>
              <a:srgbClr val="079C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50" name="Google Shape;150;p26"/>
          <p:cNvGraphicFramePr/>
          <p:nvPr/>
        </p:nvGraphicFramePr>
        <p:xfrm>
          <a:off x="442400" y="864425"/>
          <a:ext cx="4646300" cy="3391300"/>
        </p:xfrm>
        <a:graphic>
          <a:graphicData uri="http://schemas.openxmlformats.org/drawingml/2006/table">
            <a:tbl>
              <a:tblPr>
                <a:noFill/>
                <a:tableStyleId>{7E0EBAD2-5019-4B49-8F9B-4CC667DC6591}</a:tableStyleId>
              </a:tblPr>
              <a:tblGrid>
                <a:gridCol w="1225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5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83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300" b="1">
                          <a:solidFill>
                            <a:srgbClr val="FFFFFF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Producto</a:t>
                      </a:r>
                      <a:endParaRPr sz="1300" b="1">
                        <a:solidFill>
                          <a:srgbClr val="FFFFFF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6BDC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300" b="1">
                          <a:solidFill>
                            <a:srgbClr val="FFFFFF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Actual</a:t>
                      </a:r>
                      <a:endParaRPr sz="1300" b="1">
                        <a:solidFill>
                          <a:srgbClr val="FFFFFF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6BDC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300" b="1">
                          <a:solidFill>
                            <a:srgbClr val="FFFFFF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Anterior</a:t>
                      </a:r>
                      <a:endParaRPr sz="1300" b="1">
                        <a:solidFill>
                          <a:srgbClr val="FFFFFF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6BDC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300" b="1">
                          <a:solidFill>
                            <a:srgbClr val="FFFFFF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Variación</a:t>
                      </a:r>
                      <a:endParaRPr sz="1300" b="1">
                        <a:solidFill>
                          <a:srgbClr val="FFFFFF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6BD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3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2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Papa</a:t>
                      </a:r>
                      <a:endParaRPr sz="12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>
                          <a:solidFill>
                            <a:schemeClr val="dk2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$25,06</a:t>
                      </a:r>
                      <a:endParaRPr sz="1100">
                        <a:solidFill>
                          <a:schemeClr val="dk2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>
                          <a:solidFill>
                            <a:schemeClr val="dk2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$25,14</a:t>
                      </a:r>
                      <a:endParaRPr sz="1100">
                        <a:solidFill>
                          <a:schemeClr val="dk2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>
                          <a:solidFill>
                            <a:schemeClr val="dk2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-0,32%</a:t>
                      </a:r>
                      <a:endParaRPr sz="1100">
                        <a:solidFill>
                          <a:schemeClr val="dk2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3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2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Tomate</a:t>
                      </a:r>
                      <a:endParaRPr sz="12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>
                          <a:solidFill>
                            <a:schemeClr val="dk2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$47,34</a:t>
                      </a:r>
                      <a:endParaRPr sz="1100">
                        <a:solidFill>
                          <a:schemeClr val="dk2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>
                          <a:solidFill>
                            <a:schemeClr val="dk2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$98,61</a:t>
                      </a:r>
                      <a:endParaRPr sz="1100">
                        <a:solidFill>
                          <a:schemeClr val="dk2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 b="1">
                          <a:solidFill>
                            <a:schemeClr val="dk2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-51,99%</a:t>
                      </a:r>
                      <a:endParaRPr sz="1100" b="1">
                        <a:solidFill>
                          <a:schemeClr val="dk2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3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2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Cebolla</a:t>
                      </a:r>
                      <a:endParaRPr sz="12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>
                          <a:solidFill>
                            <a:schemeClr val="dk2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$35,28</a:t>
                      </a:r>
                      <a:endParaRPr sz="1100">
                        <a:solidFill>
                          <a:schemeClr val="dk2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>
                          <a:solidFill>
                            <a:schemeClr val="dk2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$35,22</a:t>
                      </a:r>
                      <a:endParaRPr sz="1100">
                        <a:solidFill>
                          <a:schemeClr val="dk2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>
                          <a:solidFill>
                            <a:schemeClr val="dk2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0,17%</a:t>
                      </a:r>
                      <a:endParaRPr sz="1100">
                        <a:solidFill>
                          <a:schemeClr val="dk2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83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2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Lechuga</a:t>
                      </a:r>
                      <a:endParaRPr sz="12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>
                          <a:solidFill>
                            <a:schemeClr val="dk2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$64,30</a:t>
                      </a:r>
                      <a:endParaRPr sz="1100">
                        <a:solidFill>
                          <a:schemeClr val="dk2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>
                          <a:solidFill>
                            <a:schemeClr val="dk2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$97,69</a:t>
                      </a:r>
                      <a:endParaRPr sz="1100">
                        <a:solidFill>
                          <a:schemeClr val="dk2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 b="1">
                          <a:solidFill>
                            <a:schemeClr val="dk2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-34,18%</a:t>
                      </a:r>
                      <a:endParaRPr sz="1100" b="1">
                        <a:solidFill>
                          <a:schemeClr val="dk2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83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2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Zanahoria</a:t>
                      </a:r>
                      <a:endParaRPr sz="12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>
                          <a:solidFill>
                            <a:schemeClr val="dk2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$100,50</a:t>
                      </a:r>
                      <a:endParaRPr sz="1100">
                        <a:solidFill>
                          <a:schemeClr val="dk2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>
                          <a:solidFill>
                            <a:schemeClr val="dk2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$90,05</a:t>
                      </a:r>
                      <a:endParaRPr sz="1100">
                        <a:solidFill>
                          <a:schemeClr val="dk2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 b="1">
                          <a:solidFill>
                            <a:schemeClr val="dk2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11,60%</a:t>
                      </a:r>
                      <a:endParaRPr sz="1100" b="1">
                        <a:solidFill>
                          <a:schemeClr val="dk2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83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2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Banana</a:t>
                      </a:r>
                      <a:endParaRPr sz="12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>
                          <a:solidFill>
                            <a:schemeClr val="dk2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$88,86</a:t>
                      </a:r>
                      <a:endParaRPr sz="1100">
                        <a:solidFill>
                          <a:schemeClr val="dk2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>
                          <a:solidFill>
                            <a:schemeClr val="dk2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$98,74</a:t>
                      </a:r>
                      <a:endParaRPr sz="1100">
                        <a:solidFill>
                          <a:schemeClr val="dk2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>
                          <a:solidFill>
                            <a:schemeClr val="dk2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-10,01%</a:t>
                      </a:r>
                      <a:endParaRPr sz="1100">
                        <a:solidFill>
                          <a:schemeClr val="dk2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83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2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Manzana</a:t>
                      </a:r>
                      <a:endParaRPr sz="12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>
                          <a:solidFill>
                            <a:schemeClr val="dk2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$129,08</a:t>
                      </a:r>
                      <a:endParaRPr sz="1100">
                        <a:solidFill>
                          <a:schemeClr val="dk2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>
                          <a:solidFill>
                            <a:schemeClr val="dk2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$137,95</a:t>
                      </a:r>
                      <a:endParaRPr sz="1100">
                        <a:solidFill>
                          <a:schemeClr val="dk2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>
                          <a:solidFill>
                            <a:schemeClr val="dk2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-6,43%</a:t>
                      </a:r>
                      <a:endParaRPr sz="1100">
                        <a:solidFill>
                          <a:schemeClr val="dk2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83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2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Pera</a:t>
                      </a:r>
                      <a:endParaRPr sz="12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>
                          <a:solidFill>
                            <a:schemeClr val="dk2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$98,43</a:t>
                      </a:r>
                      <a:endParaRPr sz="1100">
                        <a:solidFill>
                          <a:schemeClr val="dk2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>
                          <a:solidFill>
                            <a:schemeClr val="dk2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$98,58</a:t>
                      </a:r>
                      <a:endParaRPr sz="1100">
                        <a:solidFill>
                          <a:schemeClr val="dk2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>
                          <a:solidFill>
                            <a:schemeClr val="dk2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-0,15%</a:t>
                      </a:r>
                      <a:endParaRPr sz="1100">
                        <a:solidFill>
                          <a:schemeClr val="dk2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83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2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Naranja</a:t>
                      </a:r>
                      <a:endParaRPr sz="12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>
                          <a:solidFill>
                            <a:schemeClr val="dk2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$96,09</a:t>
                      </a:r>
                      <a:endParaRPr sz="1100">
                        <a:solidFill>
                          <a:schemeClr val="dk2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>
                          <a:solidFill>
                            <a:schemeClr val="dk2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$63,15</a:t>
                      </a:r>
                      <a:endParaRPr sz="1100">
                        <a:solidFill>
                          <a:schemeClr val="dk2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 b="1">
                          <a:solidFill>
                            <a:schemeClr val="dk2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52,16%</a:t>
                      </a:r>
                      <a:endParaRPr sz="1100" b="1">
                        <a:solidFill>
                          <a:schemeClr val="dk2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83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2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Mandarina</a:t>
                      </a:r>
                      <a:endParaRPr sz="12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>
                          <a:solidFill>
                            <a:schemeClr val="dk2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$65,00</a:t>
                      </a:r>
                      <a:endParaRPr sz="1100">
                        <a:solidFill>
                          <a:schemeClr val="dk2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>
                          <a:solidFill>
                            <a:schemeClr val="dk2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$80,36</a:t>
                      </a:r>
                      <a:endParaRPr sz="1100">
                        <a:solidFill>
                          <a:schemeClr val="dk2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>
                          <a:solidFill>
                            <a:schemeClr val="dk2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-19,11%</a:t>
                      </a:r>
                      <a:endParaRPr sz="1100">
                        <a:solidFill>
                          <a:schemeClr val="dk2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51" name="Google Shape;151;p26"/>
          <p:cNvSpPr txBox="1"/>
          <p:nvPr/>
        </p:nvSpPr>
        <p:spPr>
          <a:xfrm>
            <a:off x="3486475" y="249788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0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Semana 09 - Marzo 03 2022</a:t>
            </a:r>
            <a:endParaRPr/>
          </a:p>
        </p:txBody>
      </p:sp>
      <p:pic>
        <p:nvPicPr>
          <p:cNvPr id="152" name="Google Shape;152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09900" y="36452"/>
            <a:ext cx="733900" cy="733900"/>
          </a:xfrm>
          <a:prstGeom prst="rect">
            <a:avLst/>
          </a:prstGeom>
          <a:noFill/>
          <a:ln>
            <a:noFill/>
          </a:ln>
          <a:effectLst>
            <a:outerShdw blurRad="88900" dist="50800" dir="2520000" algn="ctr" rotWithShape="0">
              <a:srgbClr val="000000">
                <a:alpha val="22750"/>
              </a:srgbClr>
            </a:outerShdw>
          </a:effectLst>
        </p:spPr>
      </p:pic>
      <p:pic>
        <p:nvPicPr>
          <p:cNvPr id="153" name="Google Shape;153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414775" y="2132450"/>
            <a:ext cx="270600" cy="27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414775" y="1518863"/>
            <a:ext cx="270600" cy="27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 flipH="1">
            <a:off x="1414775" y="2437250"/>
            <a:ext cx="270600" cy="27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414775" y="3961250"/>
            <a:ext cx="270600" cy="27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414775" y="2742050"/>
            <a:ext cx="270600" cy="27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414775" y="3046850"/>
            <a:ext cx="270600" cy="27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 flipH="1">
            <a:off x="1414775" y="3656450"/>
            <a:ext cx="270600" cy="27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55B5108-566D-4FD5-9013-1102D60214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4362"/>
            <a:ext cx="9144000" cy="68072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7"/>
          <p:cNvSpPr txBox="1"/>
          <p:nvPr/>
        </p:nvSpPr>
        <p:spPr>
          <a:xfrm>
            <a:off x="7269315" y="74120"/>
            <a:ext cx="1389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419" sz="2400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Papa</a:t>
            </a:r>
            <a:endParaRPr sz="24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66" name="Google Shape;166;p27"/>
          <p:cNvSpPr/>
          <p:nvPr/>
        </p:nvSpPr>
        <p:spPr>
          <a:xfrm>
            <a:off x="1051350" y="200688"/>
            <a:ext cx="2539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800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Frutas y Hortalizas</a:t>
            </a:r>
            <a:endParaRPr sz="1800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aphicFrame>
        <p:nvGraphicFramePr>
          <p:cNvPr id="167" name="Google Shape;167;p27"/>
          <p:cNvGraphicFramePr/>
          <p:nvPr/>
        </p:nvGraphicFramePr>
        <p:xfrm>
          <a:off x="492575" y="1038825"/>
          <a:ext cx="3876675" cy="1183005"/>
        </p:xfrm>
        <a:graphic>
          <a:graphicData uri="http://schemas.openxmlformats.org/drawingml/2006/table">
            <a:tbl>
              <a:tblPr>
                <a:noFill/>
                <a:tableStyleId>{7E0EBAD2-5019-4B49-8F9B-4CC667DC6591}</a:tableStyleId>
              </a:tblPr>
              <a:tblGrid>
                <a:gridCol w="2733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PRECIO MAYORISTA ACTUAL</a:t>
                      </a:r>
                      <a:endParaRPr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$25,06</a:t>
                      </a:r>
                      <a:endParaRPr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VS. SEMANA PASADA</a:t>
                      </a:r>
                      <a:endParaRPr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>
                          <a:solidFill>
                            <a:srgbClr val="EA4335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- 0,32%</a:t>
                      </a:r>
                      <a:endParaRPr sz="1000">
                        <a:solidFill>
                          <a:srgbClr val="EA4335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VS. AÑO PASADO MONEDA CORRIENTE</a:t>
                      </a:r>
                      <a:endParaRPr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>
                          <a:solidFill>
                            <a:srgbClr val="A64D79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7,51%</a:t>
                      </a:r>
                      <a:endParaRPr sz="1000">
                        <a:solidFill>
                          <a:srgbClr val="A64D79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VS. AÑO PASADO MONEDA CONSTANTE</a:t>
                      </a:r>
                      <a:endParaRPr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>
                          <a:solidFill>
                            <a:srgbClr val="EA4335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-40,12%</a:t>
                      </a:r>
                      <a:endParaRPr sz="1000">
                        <a:solidFill>
                          <a:srgbClr val="EA4335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PRECIO MINORISTA</a:t>
                      </a:r>
                      <a:endParaRPr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$54,90</a:t>
                      </a:r>
                      <a:endParaRPr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8" name="Google Shape;168;p27"/>
          <p:cNvSpPr/>
          <p:nvPr/>
        </p:nvSpPr>
        <p:spPr>
          <a:xfrm>
            <a:off x="436350" y="996400"/>
            <a:ext cx="3978900" cy="1144200"/>
          </a:xfrm>
          <a:prstGeom prst="rect">
            <a:avLst/>
          </a:prstGeom>
          <a:noFill/>
          <a:ln w="9525" cap="flat" cmpd="sng">
            <a:solidFill>
              <a:srgbClr val="079C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9" name="Google Shape;169;p27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0575" y="2293000"/>
            <a:ext cx="3978899" cy="2345761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7"/>
          <p:cNvSpPr/>
          <p:nvPr/>
        </p:nvSpPr>
        <p:spPr>
          <a:xfrm>
            <a:off x="436300" y="2202400"/>
            <a:ext cx="3978900" cy="2538600"/>
          </a:xfrm>
          <a:prstGeom prst="rect">
            <a:avLst/>
          </a:prstGeom>
          <a:noFill/>
          <a:ln w="9525" cap="flat" cmpd="sng">
            <a:solidFill>
              <a:srgbClr val="079C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7"/>
          <p:cNvSpPr/>
          <p:nvPr/>
        </p:nvSpPr>
        <p:spPr>
          <a:xfrm>
            <a:off x="4855900" y="2202400"/>
            <a:ext cx="3978900" cy="2538600"/>
          </a:xfrm>
          <a:prstGeom prst="rect">
            <a:avLst/>
          </a:prstGeom>
          <a:noFill/>
          <a:ln w="9525" cap="flat" cmpd="sng">
            <a:solidFill>
              <a:srgbClr val="079C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2" name="Google Shape;172;p27" title="Gráfico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78475" y="2231450"/>
            <a:ext cx="3933749" cy="248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7"/>
          <p:cNvSpPr txBox="1"/>
          <p:nvPr/>
        </p:nvSpPr>
        <p:spPr>
          <a:xfrm>
            <a:off x="4855850" y="996400"/>
            <a:ext cx="3978900" cy="1144200"/>
          </a:xfrm>
          <a:prstGeom prst="rect">
            <a:avLst/>
          </a:prstGeom>
          <a:noFill/>
          <a:ln w="9525" cap="flat" cmpd="sng">
            <a:solidFill>
              <a:srgbClr val="079C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100">
                <a:latin typeface="Lato"/>
                <a:ea typeface="Lato"/>
                <a:cs typeface="Lato"/>
                <a:sym typeface="Lato"/>
              </a:rPr>
              <a:t>En esta época la oferta de papa proviene del sudeste de la provincia de Buenos Aires, mayor producción de Argentina.</a:t>
            </a:r>
            <a:endParaRPr sz="11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100">
                <a:latin typeface="Lato"/>
                <a:ea typeface="Lato"/>
                <a:cs typeface="Lato"/>
                <a:sym typeface="Lato"/>
              </a:rPr>
              <a:t>Los precios se mantuvieron estables.</a:t>
            </a:r>
            <a:endParaRPr sz="11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74" name="Google Shape;174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5800" y="186302"/>
            <a:ext cx="733900" cy="733900"/>
          </a:xfrm>
          <a:prstGeom prst="rect">
            <a:avLst/>
          </a:prstGeom>
          <a:noFill/>
          <a:ln>
            <a:noFill/>
          </a:ln>
          <a:effectLst>
            <a:outerShdw blurRad="88900" dist="50800" dir="2520000" algn="ctr" rotWithShape="0">
              <a:srgbClr val="000000">
                <a:alpha val="22750"/>
              </a:srgbClr>
            </a:outerShdw>
          </a:effectLst>
        </p:spPr>
      </p:pic>
      <p:sp>
        <p:nvSpPr>
          <p:cNvPr id="175" name="Google Shape;175;p27"/>
          <p:cNvSpPr txBox="1"/>
          <p:nvPr/>
        </p:nvSpPr>
        <p:spPr>
          <a:xfrm>
            <a:off x="3486475" y="249788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0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Semana 09 - Marzo 03 2022</a:t>
            </a:r>
            <a:endParaRPr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962BE6D0-23B5-4E74-A5FC-C303AE6CDC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50"/>
            <a:ext cx="9144000" cy="6731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8"/>
          <p:cNvSpPr txBox="1"/>
          <p:nvPr/>
        </p:nvSpPr>
        <p:spPr>
          <a:xfrm>
            <a:off x="7269315" y="74120"/>
            <a:ext cx="1389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419" sz="2400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Tomate</a:t>
            </a:r>
            <a:endParaRPr sz="24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82" name="Google Shape;182;p28"/>
          <p:cNvSpPr/>
          <p:nvPr/>
        </p:nvSpPr>
        <p:spPr>
          <a:xfrm>
            <a:off x="436350" y="996400"/>
            <a:ext cx="3978900" cy="1144200"/>
          </a:xfrm>
          <a:prstGeom prst="rect">
            <a:avLst/>
          </a:prstGeom>
          <a:noFill/>
          <a:ln w="9525" cap="flat" cmpd="sng">
            <a:solidFill>
              <a:srgbClr val="079C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8"/>
          <p:cNvSpPr/>
          <p:nvPr/>
        </p:nvSpPr>
        <p:spPr>
          <a:xfrm>
            <a:off x="436350" y="2202400"/>
            <a:ext cx="3978900" cy="2538600"/>
          </a:xfrm>
          <a:prstGeom prst="rect">
            <a:avLst/>
          </a:prstGeom>
          <a:noFill/>
          <a:ln w="9525" cap="flat" cmpd="sng">
            <a:solidFill>
              <a:srgbClr val="079C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8"/>
          <p:cNvSpPr/>
          <p:nvPr/>
        </p:nvSpPr>
        <p:spPr>
          <a:xfrm>
            <a:off x="4855900" y="2202400"/>
            <a:ext cx="3978900" cy="2538600"/>
          </a:xfrm>
          <a:prstGeom prst="rect">
            <a:avLst/>
          </a:prstGeom>
          <a:noFill/>
          <a:ln w="9525" cap="flat" cmpd="sng">
            <a:solidFill>
              <a:srgbClr val="079C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8"/>
          <p:cNvSpPr txBox="1"/>
          <p:nvPr/>
        </p:nvSpPr>
        <p:spPr>
          <a:xfrm>
            <a:off x="4855850" y="996400"/>
            <a:ext cx="3978900" cy="1144200"/>
          </a:xfrm>
          <a:prstGeom prst="rect">
            <a:avLst/>
          </a:prstGeom>
          <a:noFill/>
          <a:ln w="9525" cap="flat" cmpd="sng">
            <a:solidFill>
              <a:srgbClr val="079C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s-419" sz="11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El tomate tuvo una importante baja de precios por buenos ingresos a los mercados desde el cinturón hortícola de La Plata.</a:t>
            </a:r>
            <a:endParaRPr sz="11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1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6" name="Google Shape;186;p28"/>
          <p:cNvSpPr/>
          <p:nvPr/>
        </p:nvSpPr>
        <p:spPr>
          <a:xfrm>
            <a:off x="1051350" y="200688"/>
            <a:ext cx="2539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800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Frutas y Hortalizas</a:t>
            </a:r>
            <a:endParaRPr sz="1800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aphicFrame>
        <p:nvGraphicFramePr>
          <p:cNvPr id="187" name="Google Shape;187;p28"/>
          <p:cNvGraphicFramePr/>
          <p:nvPr/>
        </p:nvGraphicFramePr>
        <p:xfrm>
          <a:off x="491350" y="1051450"/>
          <a:ext cx="3880175" cy="1034875"/>
        </p:xfrm>
        <a:graphic>
          <a:graphicData uri="http://schemas.openxmlformats.org/drawingml/2006/table">
            <a:tbl>
              <a:tblPr>
                <a:noFill/>
                <a:tableStyleId>{7E0EBAD2-5019-4B49-8F9B-4CC667DC6591}</a:tableStyleId>
              </a:tblPr>
              <a:tblGrid>
                <a:gridCol w="2874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5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69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PRECIO MAYORISTA ACTUAL</a:t>
                      </a:r>
                      <a:endParaRPr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46BDC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6BDC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6BDC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6BDC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$47,34</a:t>
                      </a:r>
                      <a:endParaRPr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46BDC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6BDC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6BDC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6BDC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69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VS. SEMANA PASADA</a:t>
                      </a:r>
                      <a:endParaRPr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46BDC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6BDC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6BDC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6BDC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>
                          <a:solidFill>
                            <a:srgbClr val="EA4335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- 51,99%</a:t>
                      </a:r>
                      <a:endParaRPr sz="1000">
                        <a:solidFill>
                          <a:srgbClr val="EA4335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46BDC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6BDC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6BDC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6BDC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69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VS. AÑO PASADO MONEDA CORRIENTE</a:t>
                      </a:r>
                      <a:endParaRPr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46BDC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6BDC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6BDC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6BDC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>
                          <a:solidFill>
                            <a:srgbClr val="A64D79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8,98%</a:t>
                      </a:r>
                      <a:endParaRPr sz="1000">
                        <a:solidFill>
                          <a:srgbClr val="A64D79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46BDC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6BDC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6BDC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6BDC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69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VS. AÑO PASADO MONEDA CONSTANTE</a:t>
                      </a:r>
                      <a:endParaRPr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46BDC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6BDC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6BDC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6BDC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>
                          <a:solidFill>
                            <a:srgbClr val="A64D79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39,94%</a:t>
                      </a:r>
                      <a:endParaRPr sz="1000">
                        <a:solidFill>
                          <a:srgbClr val="A64D79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46BDC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6BDC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6BDC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6BDC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69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PRECIO MINORISTA</a:t>
                      </a:r>
                      <a:endParaRPr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46BDC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6BDC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6BDC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6BDC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$279,00</a:t>
                      </a:r>
                      <a:endParaRPr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46BDC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6BDC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6BDC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6BDC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88" name="Google Shape;188;p28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4700" y="2228613"/>
            <a:ext cx="3880176" cy="2460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8" title="Gráfico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07675" y="2228625"/>
            <a:ext cx="3880174" cy="2457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5800" y="186302"/>
            <a:ext cx="733900" cy="733900"/>
          </a:xfrm>
          <a:prstGeom prst="rect">
            <a:avLst/>
          </a:prstGeom>
          <a:noFill/>
          <a:ln>
            <a:noFill/>
          </a:ln>
          <a:effectLst>
            <a:outerShdw blurRad="88900" dist="50800" dir="2520000" algn="ctr" rotWithShape="0">
              <a:srgbClr val="000000">
                <a:alpha val="22750"/>
              </a:srgbClr>
            </a:outerShdw>
          </a:effectLst>
        </p:spPr>
      </p:pic>
      <p:pic>
        <p:nvPicPr>
          <p:cNvPr id="191" name="Google Shape;191;p2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flipH="1">
            <a:off x="8659225" y="200700"/>
            <a:ext cx="353475" cy="353475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8"/>
          <p:cNvSpPr txBox="1"/>
          <p:nvPr/>
        </p:nvSpPr>
        <p:spPr>
          <a:xfrm>
            <a:off x="3486475" y="249788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0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Semana 09 - Marzo 03 2022</a:t>
            </a:r>
            <a:endParaRPr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FB762225-CA19-4146-878C-308CB9C0A8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50"/>
            <a:ext cx="9144000" cy="6731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9"/>
          <p:cNvSpPr txBox="1"/>
          <p:nvPr/>
        </p:nvSpPr>
        <p:spPr>
          <a:xfrm>
            <a:off x="7305390" y="69157"/>
            <a:ext cx="1389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419" sz="2400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Cebolla</a:t>
            </a:r>
            <a:endParaRPr sz="2400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99" name="Google Shape;199;p29"/>
          <p:cNvSpPr/>
          <p:nvPr/>
        </p:nvSpPr>
        <p:spPr>
          <a:xfrm>
            <a:off x="436350" y="996400"/>
            <a:ext cx="3978900" cy="1144200"/>
          </a:xfrm>
          <a:prstGeom prst="rect">
            <a:avLst/>
          </a:prstGeom>
          <a:noFill/>
          <a:ln w="9525" cap="flat" cmpd="sng">
            <a:solidFill>
              <a:srgbClr val="079C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9"/>
          <p:cNvSpPr/>
          <p:nvPr/>
        </p:nvSpPr>
        <p:spPr>
          <a:xfrm>
            <a:off x="436300" y="2202400"/>
            <a:ext cx="3978900" cy="2538600"/>
          </a:xfrm>
          <a:prstGeom prst="rect">
            <a:avLst/>
          </a:prstGeom>
          <a:noFill/>
          <a:ln w="9525" cap="flat" cmpd="sng">
            <a:solidFill>
              <a:srgbClr val="079C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9"/>
          <p:cNvSpPr/>
          <p:nvPr/>
        </p:nvSpPr>
        <p:spPr>
          <a:xfrm>
            <a:off x="4855900" y="2202400"/>
            <a:ext cx="3978900" cy="2538600"/>
          </a:xfrm>
          <a:prstGeom prst="rect">
            <a:avLst/>
          </a:prstGeom>
          <a:noFill/>
          <a:ln w="9525" cap="flat" cmpd="sng">
            <a:solidFill>
              <a:srgbClr val="079C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9"/>
          <p:cNvSpPr txBox="1"/>
          <p:nvPr/>
        </p:nvSpPr>
        <p:spPr>
          <a:xfrm>
            <a:off x="4855850" y="996400"/>
            <a:ext cx="3978900" cy="1144200"/>
          </a:xfrm>
          <a:prstGeom prst="rect">
            <a:avLst/>
          </a:prstGeom>
          <a:noFill/>
          <a:ln w="9525" cap="flat" cmpd="sng">
            <a:solidFill>
              <a:srgbClr val="079C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100">
                <a:latin typeface="Lato"/>
                <a:ea typeface="Lato"/>
                <a:cs typeface="Lato"/>
                <a:sym typeface="Lato"/>
              </a:rPr>
              <a:t>Origen actual de la oferta, sur de la provincia de buenos aires. Se estima que Mendoza y Santiago cultivarán menos superficie en este año porque el año 2021 los resultados de precio fueron malos.</a:t>
            </a:r>
            <a:endParaRPr sz="11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3" name="Google Shape;203;p29"/>
          <p:cNvSpPr/>
          <p:nvPr/>
        </p:nvSpPr>
        <p:spPr>
          <a:xfrm>
            <a:off x="1051350" y="200688"/>
            <a:ext cx="2539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800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Frutas y Hortalizas</a:t>
            </a:r>
            <a:endParaRPr sz="1800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aphicFrame>
        <p:nvGraphicFramePr>
          <p:cNvPr id="204" name="Google Shape;204;p29"/>
          <p:cNvGraphicFramePr/>
          <p:nvPr/>
        </p:nvGraphicFramePr>
        <p:xfrm>
          <a:off x="457200" y="1066800"/>
          <a:ext cx="3876675" cy="1183005"/>
        </p:xfrm>
        <a:graphic>
          <a:graphicData uri="http://schemas.openxmlformats.org/drawingml/2006/table">
            <a:tbl>
              <a:tblPr>
                <a:noFill/>
                <a:tableStyleId>{7E0EBAD2-5019-4B49-8F9B-4CC667DC6591}</a:tableStyleId>
              </a:tblPr>
              <a:tblGrid>
                <a:gridCol w="2733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PRECIO MAYORISTA ACTUAL</a:t>
                      </a:r>
                      <a:endParaRPr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$35,28</a:t>
                      </a:r>
                      <a:endParaRPr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VS. SEMANA PASADA</a:t>
                      </a:r>
                      <a:endParaRPr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>
                          <a:solidFill>
                            <a:srgbClr val="A64D79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0,17%</a:t>
                      </a:r>
                      <a:endParaRPr sz="1000">
                        <a:solidFill>
                          <a:srgbClr val="A64D79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VS. AÑO PASADO MONEDA CORRIENTE</a:t>
                      </a:r>
                      <a:endParaRPr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>
                          <a:solidFill>
                            <a:srgbClr val="A64D79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0,63%</a:t>
                      </a:r>
                      <a:endParaRPr sz="1000">
                        <a:solidFill>
                          <a:srgbClr val="A64D79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VS. AÑO PASADO MONEDA CONSTANTE</a:t>
                      </a:r>
                      <a:endParaRPr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>
                          <a:solidFill>
                            <a:srgbClr val="EA4335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-23,72%</a:t>
                      </a:r>
                      <a:endParaRPr sz="1000">
                        <a:solidFill>
                          <a:srgbClr val="EA4335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PRECIO MINORISTA</a:t>
                      </a:r>
                      <a:endParaRPr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$109,00</a:t>
                      </a:r>
                      <a:endParaRPr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05" name="Google Shape;205;p29" title="Gráfic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2249325"/>
            <a:ext cx="3908874" cy="238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9" title="Gráfico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92875" y="2249325"/>
            <a:ext cx="3850375" cy="2368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5800" y="186302"/>
            <a:ext cx="733900" cy="733900"/>
          </a:xfrm>
          <a:prstGeom prst="rect">
            <a:avLst/>
          </a:prstGeom>
          <a:noFill/>
          <a:ln>
            <a:noFill/>
          </a:ln>
          <a:effectLst>
            <a:outerShdw blurRad="88900" dist="50800" dir="2520000" algn="ctr" rotWithShape="0">
              <a:srgbClr val="000000">
                <a:alpha val="22750"/>
              </a:srgbClr>
            </a:outerShdw>
          </a:effectLst>
        </p:spPr>
      </p:pic>
      <p:sp>
        <p:nvSpPr>
          <p:cNvPr id="208" name="Google Shape;208;p29"/>
          <p:cNvSpPr txBox="1"/>
          <p:nvPr/>
        </p:nvSpPr>
        <p:spPr>
          <a:xfrm>
            <a:off x="3486475" y="249788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0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Semana 09 - Marzo 03 2022</a:t>
            </a:r>
            <a:endParaRPr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FCE43199-AC4C-4930-BB44-24CF24A144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22"/>
            <a:ext cx="9144000" cy="6731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0"/>
          <p:cNvSpPr txBox="1"/>
          <p:nvPr/>
        </p:nvSpPr>
        <p:spPr>
          <a:xfrm>
            <a:off x="6895652" y="69157"/>
            <a:ext cx="1799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419" sz="24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Lechuga</a:t>
            </a:r>
            <a:endParaRPr sz="24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15" name="Google Shape;215;p30"/>
          <p:cNvSpPr/>
          <p:nvPr/>
        </p:nvSpPr>
        <p:spPr>
          <a:xfrm>
            <a:off x="1051350" y="200688"/>
            <a:ext cx="2539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800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Frutas y Hortalizas</a:t>
            </a:r>
            <a:endParaRPr sz="1800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16" name="Google Shape;216;p30"/>
          <p:cNvSpPr/>
          <p:nvPr/>
        </p:nvSpPr>
        <p:spPr>
          <a:xfrm>
            <a:off x="436350" y="996400"/>
            <a:ext cx="3978900" cy="1144200"/>
          </a:xfrm>
          <a:prstGeom prst="rect">
            <a:avLst/>
          </a:prstGeom>
          <a:noFill/>
          <a:ln w="9525" cap="flat" cmpd="sng">
            <a:solidFill>
              <a:srgbClr val="079C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30"/>
          <p:cNvSpPr/>
          <p:nvPr/>
        </p:nvSpPr>
        <p:spPr>
          <a:xfrm>
            <a:off x="436300" y="2202400"/>
            <a:ext cx="3978900" cy="2538600"/>
          </a:xfrm>
          <a:prstGeom prst="rect">
            <a:avLst/>
          </a:prstGeom>
          <a:noFill/>
          <a:ln w="9525" cap="flat" cmpd="sng">
            <a:solidFill>
              <a:srgbClr val="079C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30"/>
          <p:cNvSpPr/>
          <p:nvPr/>
        </p:nvSpPr>
        <p:spPr>
          <a:xfrm>
            <a:off x="4855900" y="2202400"/>
            <a:ext cx="3978900" cy="2538600"/>
          </a:xfrm>
          <a:prstGeom prst="rect">
            <a:avLst/>
          </a:prstGeom>
          <a:noFill/>
          <a:ln w="9525" cap="flat" cmpd="sng">
            <a:solidFill>
              <a:srgbClr val="079C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30"/>
          <p:cNvSpPr txBox="1"/>
          <p:nvPr/>
        </p:nvSpPr>
        <p:spPr>
          <a:xfrm>
            <a:off x="4855850" y="996400"/>
            <a:ext cx="3978900" cy="1144200"/>
          </a:xfrm>
          <a:prstGeom prst="rect">
            <a:avLst/>
          </a:prstGeom>
          <a:noFill/>
          <a:ln w="9525" cap="flat" cmpd="sng">
            <a:solidFill>
              <a:srgbClr val="079C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100">
                <a:latin typeface="Comfortaa"/>
                <a:ea typeface="Comfortaa"/>
                <a:cs typeface="Comfortaa"/>
                <a:sym typeface="Comfortaa"/>
              </a:rPr>
              <a:t>La lechuga sigue bajando, la oferta continuó creciendo en los mercados concentradores.</a:t>
            </a:r>
            <a:endParaRPr sz="110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20" name="Google Shape;220;p30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7875" y="2238750"/>
            <a:ext cx="3880101" cy="246095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21" name="Google Shape;221;p30"/>
          <p:cNvGraphicFramePr/>
          <p:nvPr/>
        </p:nvGraphicFramePr>
        <p:xfrm>
          <a:off x="512538" y="1044625"/>
          <a:ext cx="3849775" cy="1007745"/>
        </p:xfrm>
        <a:graphic>
          <a:graphicData uri="http://schemas.openxmlformats.org/drawingml/2006/table">
            <a:tbl>
              <a:tblPr>
                <a:noFill/>
                <a:tableStyleId>{7E0EBAD2-5019-4B49-8F9B-4CC667DC6591}</a:tableStyleId>
              </a:tblPr>
              <a:tblGrid>
                <a:gridCol w="285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4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PRECIO MAYORISTA ACTUAL</a:t>
                      </a:r>
                      <a:endParaRPr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$64,30</a:t>
                      </a:r>
                      <a:endParaRPr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VS. SEMANA PASADA</a:t>
                      </a:r>
                      <a:endParaRPr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>
                          <a:solidFill>
                            <a:srgbClr val="EA4335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- 34,18%</a:t>
                      </a:r>
                      <a:endParaRPr sz="1000">
                        <a:solidFill>
                          <a:srgbClr val="EA4335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VS. AÑO PASADO MONEDA CORRIENTE</a:t>
                      </a:r>
                      <a:endParaRPr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>
                          <a:solidFill>
                            <a:srgbClr val="A64D79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5,20%</a:t>
                      </a:r>
                      <a:endParaRPr sz="1000">
                        <a:solidFill>
                          <a:srgbClr val="A64D79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VS. AÑO PASADO MONEDA CONSTANTE</a:t>
                      </a:r>
                      <a:endParaRPr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>
                          <a:solidFill>
                            <a:srgbClr val="EA4335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-33,63%</a:t>
                      </a:r>
                      <a:endParaRPr sz="1000">
                        <a:solidFill>
                          <a:srgbClr val="EA4335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PRECIO MINORISTA</a:t>
                      </a:r>
                      <a:endParaRPr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$299,00</a:t>
                      </a:r>
                      <a:endParaRPr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22" name="Google Shape;222;p30" title="Gráfico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22180" y="2309375"/>
            <a:ext cx="3547799" cy="218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8659225" y="200700"/>
            <a:ext cx="353475" cy="35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3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5800" y="186302"/>
            <a:ext cx="733900" cy="733900"/>
          </a:xfrm>
          <a:prstGeom prst="rect">
            <a:avLst/>
          </a:prstGeom>
          <a:noFill/>
          <a:ln>
            <a:noFill/>
          </a:ln>
          <a:effectLst>
            <a:outerShdw blurRad="88900" dist="50800" dir="2520000" algn="ctr" rotWithShape="0">
              <a:srgbClr val="000000">
                <a:alpha val="22750"/>
              </a:srgbClr>
            </a:outerShdw>
          </a:effectLst>
        </p:spPr>
      </p:pic>
      <p:sp>
        <p:nvSpPr>
          <p:cNvPr id="225" name="Google Shape;225;p30"/>
          <p:cNvSpPr txBox="1"/>
          <p:nvPr/>
        </p:nvSpPr>
        <p:spPr>
          <a:xfrm>
            <a:off x="3486475" y="249788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0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Semana 09 - Marzo 03 2022</a:t>
            </a:r>
            <a:endParaRPr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B3B53E64-2D37-4976-8C74-44BF9E35E7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22"/>
            <a:ext cx="9144000" cy="6731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31"/>
          <p:cNvSpPr txBox="1"/>
          <p:nvPr/>
        </p:nvSpPr>
        <p:spPr>
          <a:xfrm>
            <a:off x="6744625" y="69150"/>
            <a:ext cx="1950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419" sz="2400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Zanahoria</a:t>
            </a:r>
            <a:endParaRPr sz="2400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32" name="Google Shape;232;p31"/>
          <p:cNvSpPr/>
          <p:nvPr/>
        </p:nvSpPr>
        <p:spPr>
          <a:xfrm>
            <a:off x="1051350" y="200688"/>
            <a:ext cx="2539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800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Frutas y Hortalizas</a:t>
            </a:r>
            <a:endParaRPr sz="1800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33" name="Google Shape;233;p31"/>
          <p:cNvSpPr/>
          <p:nvPr/>
        </p:nvSpPr>
        <p:spPr>
          <a:xfrm>
            <a:off x="436350" y="996400"/>
            <a:ext cx="3978900" cy="1144200"/>
          </a:xfrm>
          <a:prstGeom prst="rect">
            <a:avLst/>
          </a:prstGeom>
          <a:noFill/>
          <a:ln w="9525" cap="flat" cmpd="sng">
            <a:solidFill>
              <a:srgbClr val="079C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31"/>
          <p:cNvSpPr/>
          <p:nvPr/>
        </p:nvSpPr>
        <p:spPr>
          <a:xfrm>
            <a:off x="436300" y="2202400"/>
            <a:ext cx="3978900" cy="2538600"/>
          </a:xfrm>
          <a:prstGeom prst="rect">
            <a:avLst/>
          </a:prstGeom>
          <a:noFill/>
          <a:ln w="9525" cap="flat" cmpd="sng">
            <a:solidFill>
              <a:srgbClr val="079C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31"/>
          <p:cNvSpPr/>
          <p:nvPr/>
        </p:nvSpPr>
        <p:spPr>
          <a:xfrm>
            <a:off x="4855900" y="2202400"/>
            <a:ext cx="3978900" cy="2538600"/>
          </a:xfrm>
          <a:prstGeom prst="rect">
            <a:avLst/>
          </a:prstGeom>
          <a:noFill/>
          <a:ln w="9525" cap="flat" cmpd="sng">
            <a:solidFill>
              <a:srgbClr val="079C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31"/>
          <p:cNvSpPr txBox="1"/>
          <p:nvPr/>
        </p:nvSpPr>
        <p:spPr>
          <a:xfrm>
            <a:off x="4855850" y="996400"/>
            <a:ext cx="3978900" cy="1144200"/>
          </a:xfrm>
          <a:prstGeom prst="rect">
            <a:avLst/>
          </a:prstGeom>
          <a:noFill/>
          <a:ln w="9525" cap="flat" cmpd="sng">
            <a:solidFill>
              <a:srgbClr val="079C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100">
                <a:latin typeface="Lato"/>
                <a:ea typeface="Lato"/>
                <a:cs typeface="Lato"/>
                <a:sym typeface="Lato"/>
              </a:rPr>
              <a:t>Por problemas climáticos en Mendoza, hubo menor oferta de zanahoria, lo que provocó un aumento en su precio. Completa el abastecimiento la zona de Mar del Plata.</a:t>
            </a:r>
            <a:endParaRPr sz="11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Lato"/>
              <a:ea typeface="Lato"/>
              <a:cs typeface="Lato"/>
              <a:sym typeface="Lato"/>
            </a:endParaRPr>
          </a:p>
        </p:txBody>
      </p:sp>
      <p:graphicFrame>
        <p:nvGraphicFramePr>
          <p:cNvPr id="237" name="Google Shape;237;p31"/>
          <p:cNvGraphicFramePr/>
          <p:nvPr/>
        </p:nvGraphicFramePr>
        <p:xfrm>
          <a:off x="463700" y="1044625"/>
          <a:ext cx="3876675" cy="1183005"/>
        </p:xfrm>
        <a:graphic>
          <a:graphicData uri="http://schemas.openxmlformats.org/drawingml/2006/table">
            <a:tbl>
              <a:tblPr>
                <a:noFill/>
                <a:tableStyleId>{7E0EBAD2-5019-4B49-8F9B-4CC667DC6591}</a:tableStyleId>
              </a:tblPr>
              <a:tblGrid>
                <a:gridCol w="2733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PRECIO MAYORISTA ACTUAL</a:t>
                      </a:r>
                      <a:endParaRPr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$100,50</a:t>
                      </a:r>
                      <a:endParaRPr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VS. SEMANA PASADA</a:t>
                      </a:r>
                      <a:endParaRPr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>
                          <a:solidFill>
                            <a:srgbClr val="A64D79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11,60%</a:t>
                      </a:r>
                      <a:endParaRPr sz="1000">
                        <a:solidFill>
                          <a:srgbClr val="A64D79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VS. AÑO PASADO MONEDA CORRIENTE</a:t>
                      </a:r>
                      <a:endParaRPr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>
                          <a:solidFill>
                            <a:srgbClr val="A64D79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239,64%</a:t>
                      </a:r>
                      <a:endParaRPr sz="1000">
                        <a:solidFill>
                          <a:srgbClr val="A64D79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VS. AÑO PASADO MONEDA CONSTANTE</a:t>
                      </a:r>
                      <a:endParaRPr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>
                          <a:solidFill>
                            <a:srgbClr val="A64D79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174,37%</a:t>
                      </a:r>
                      <a:endParaRPr sz="1000">
                        <a:solidFill>
                          <a:srgbClr val="A64D79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PRECIO MINORISTA</a:t>
                      </a:r>
                      <a:endParaRPr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$179,00</a:t>
                      </a:r>
                      <a:endParaRPr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38" name="Google Shape;238;p31" title="Gráfic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7994" y="2310750"/>
            <a:ext cx="3815599" cy="2305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1" title="Gráfico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38523" y="2262125"/>
            <a:ext cx="3815601" cy="2359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5800" y="186302"/>
            <a:ext cx="733900" cy="733900"/>
          </a:xfrm>
          <a:prstGeom prst="rect">
            <a:avLst/>
          </a:prstGeom>
          <a:noFill/>
          <a:ln>
            <a:noFill/>
          </a:ln>
          <a:effectLst>
            <a:outerShdw blurRad="88900" dist="50800" dir="2520000" algn="ctr" rotWithShape="0">
              <a:srgbClr val="000000">
                <a:alpha val="22750"/>
              </a:srgbClr>
            </a:outerShdw>
          </a:effectLst>
        </p:spPr>
      </p:pic>
      <p:pic>
        <p:nvPicPr>
          <p:cNvPr id="241" name="Google Shape;241;p3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0800000" flipH="1">
            <a:off x="8659225" y="200700"/>
            <a:ext cx="353475" cy="353475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31"/>
          <p:cNvSpPr txBox="1"/>
          <p:nvPr/>
        </p:nvSpPr>
        <p:spPr>
          <a:xfrm>
            <a:off x="3486475" y="249788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0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Semana 09 - Marzo 03 2022</a:t>
            </a:r>
            <a:endParaRPr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1844D5F3-F170-4501-8897-2500DE6608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7310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2"/>
          <p:cNvSpPr txBox="1"/>
          <p:nvPr/>
        </p:nvSpPr>
        <p:spPr>
          <a:xfrm>
            <a:off x="6895652" y="69157"/>
            <a:ext cx="1799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419" sz="2400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Banana</a:t>
            </a:r>
            <a:endParaRPr sz="2400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49" name="Google Shape;249;p32"/>
          <p:cNvSpPr/>
          <p:nvPr/>
        </p:nvSpPr>
        <p:spPr>
          <a:xfrm>
            <a:off x="1051350" y="200688"/>
            <a:ext cx="2539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800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Frutas y Hortalizas</a:t>
            </a:r>
            <a:endParaRPr sz="1800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50" name="Google Shape;250;p32"/>
          <p:cNvSpPr/>
          <p:nvPr/>
        </p:nvSpPr>
        <p:spPr>
          <a:xfrm>
            <a:off x="436350" y="996400"/>
            <a:ext cx="3978900" cy="1144200"/>
          </a:xfrm>
          <a:prstGeom prst="rect">
            <a:avLst/>
          </a:prstGeom>
          <a:noFill/>
          <a:ln w="9525" cap="flat" cmpd="sng">
            <a:solidFill>
              <a:srgbClr val="079C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32"/>
          <p:cNvSpPr/>
          <p:nvPr/>
        </p:nvSpPr>
        <p:spPr>
          <a:xfrm>
            <a:off x="436300" y="2202400"/>
            <a:ext cx="3978900" cy="2538600"/>
          </a:xfrm>
          <a:prstGeom prst="rect">
            <a:avLst/>
          </a:prstGeom>
          <a:noFill/>
          <a:ln w="9525" cap="flat" cmpd="sng">
            <a:solidFill>
              <a:srgbClr val="079C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32"/>
          <p:cNvSpPr/>
          <p:nvPr/>
        </p:nvSpPr>
        <p:spPr>
          <a:xfrm>
            <a:off x="4855900" y="2202400"/>
            <a:ext cx="3978900" cy="2538600"/>
          </a:xfrm>
          <a:prstGeom prst="rect">
            <a:avLst/>
          </a:prstGeom>
          <a:noFill/>
          <a:ln w="9525" cap="flat" cmpd="sng">
            <a:solidFill>
              <a:srgbClr val="079C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32"/>
          <p:cNvSpPr txBox="1"/>
          <p:nvPr/>
        </p:nvSpPr>
        <p:spPr>
          <a:xfrm>
            <a:off x="4855850" y="996400"/>
            <a:ext cx="3978900" cy="1144200"/>
          </a:xfrm>
          <a:prstGeom prst="rect">
            <a:avLst/>
          </a:prstGeom>
          <a:noFill/>
          <a:ln w="9525" cap="flat" cmpd="sng">
            <a:solidFill>
              <a:srgbClr val="079C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100">
                <a:latin typeface="Lato"/>
                <a:ea typeface="Lato"/>
                <a:cs typeface="Lato"/>
                <a:sym typeface="Lato"/>
              </a:rPr>
              <a:t>Un aumento en los ingresos de mercadería proveniente principalmente de Ecuador provocó descenso en los precios de banana.</a:t>
            </a:r>
            <a:endParaRPr sz="11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Lato"/>
              <a:ea typeface="Lato"/>
              <a:cs typeface="Lato"/>
              <a:sym typeface="Lato"/>
            </a:endParaRPr>
          </a:p>
        </p:txBody>
      </p:sp>
      <p:graphicFrame>
        <p:nvGraphicFramePr>
          <p:cNvPr id="254" name="Google Shape;254;p32"/>
          <p:cNvGraphicFramePr/>
          <p:nvPr/>
        </p:nvGraphicFramePr>
        <p:xfrm>
          <a:off x="487463" y="1044625"/>
          <a:ext cx="3876675" cy="1183005"/>
        </p:xfrm>
        <a:graphic>
          <a:graphicData uri="http://schemas.openxmlformats.org/drawingml/2006/table">
            <a:tbl>
              <a:tblPr>
                <a:noFill/>
                <a:tableStyleId>{7E0EBAD2-5019-4B49-8F9B-4CC667DC6591}</a:tableStyleId>
              </a:tblPr>
              <a:tblGrid>
                <a:gridCol w="2733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PRECIO MAYORISTA ACTUAL</a:t>
                      </a:r>
                      <a:endParaRPr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$88,86</a:t>
                      </a:r>
                      <a:endParaRPr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VS. SEMANA PASADA</a:t>
                      </a:r>
                      <a:endParaRPr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>
                          <a:solidFill>
                            <a:srgbClr val="EA4335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- 10,01%</a:t>
                      </a:r>
                      <a:endParaRPr sz="1000">
                        <a:solidFill>
                          <a:srgbClr val="EA4335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VS. AÑO PASADO MONEDA CORRIENTE</a:t>
                      </a:r>
                      <a:endParaRPr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>
                          <a:solidFill>
                            <a:srgbClr val="A64D79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30,81%</a:t>
                      </a:r>
                      <a:endParaRPr sz="1000">
                        <a:solidFill>
                          <a:srgbClr val="A64D79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VS. AÑO PASADO MONEDA CONSTANTE</a:t>
                      </a:r>
                      <a:endParaRPr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>
                          <a:solidFill>
                            <a:srgbClr val="EA4335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-10,01%</a:t>
                      </a:r>
                      <a:endParaRPr sz="1000">
                        <a:solidFill>
                          <a:srgbClr val="EA4335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PRECIO MINORISTA</a:t>
                      </a:r>
                      <a:endParaRPr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$139,00</a:t>
                      </a:r>
                      <a:endParaRPr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55" name="Google Shape;255;p32" title="Gráfic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500" y="2290800"/>
            <a:ext cx="3876676" cy="2342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32" title="Gráfico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45551" y="2258375"/>
            <a:ext cx="3840735" cy="2374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3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5800" y="186302"/>
            <a:ext cx="733900" cy="733900"/>
          </a:xfrm>
          <a:prstGeom prst="rect">
            <a:avLst/>
          </a:prstGeom>
          <a:noFill/>
          <a:ln>
            <a:noFill/>
          </a:ln>
          <a:effectLst>
            <a:outerShdw blurRad="88900" dist="50800" dir="2520000" algn="ctr" rotWithShape="0">
              <a:srgbClr val="000000">
                <a:alpha val="22750"/>
              </a:srgbClr>
            </a:outerShdw>
          </a:effectLst>
        </p:spPr>
      </p:pic>
      <p:pic>
        <p:nvPicPr>
          <p:cNvPr id="258" name="Google Shape;258;p3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flipH="1">
            <a:off x="8659225" y="200700"/>
            <a:ext cx="353475" cy="353475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32"/>
          <p:cNvSpPr txBox="1"/>
          <p:nvPr/>
        </p:nvSpPr>
        <p:spPr>
          <a:xfrm>
            <a:off x="3486475" y="249788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0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Semana 09 - Marzo 03 2022</a:t>
            </a:r>
            <a:endParaRPr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5A9902BE-D969-4C7B-AF03-3B9F58E8DA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7310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33"/>
          <p:cNvSpPr txBox="1"/>
          <p:nvPr/>
        </p:nvSpPr>
        <p:spPr>
          <a:xfrm>
            <a:off x="6875027" y="77557"/>
            <a:ext cx="1799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419" sz="2400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Manzana</a:t>
            </a:r>
            <a:endParaRPr sz="2400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66" name="Google Shape;266;p33"/>
          <p:cNvSpPr/>
          <p:nvPr/>
        </p:nvSpPr>
        <p:spPr>
          <a:xfrm>
            <a:off x="1051350" y="200688"/>
            <a:ext cx="2539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800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Frutas y Hortalizas</a:t>
            </a:r>
            <a:endParaRPr sz="1800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67" name="Google Shape;267;p33"/>
          <p:cNvSpPr/>
          <p:nvPr/>
        </p:nvSpPr>
        <p:spPr>
          <a:xfrm>
            <a:off x="436350" y="996400"/>
            <a:ext cx="3978900" cy="1144200"/>
          </a:xfrm>
          <a:prstGeom prst="rect">
            <a:avLst/>
          </a:prstGeom>
          <a:noFill/>
          <a:ln w="9525" cap="flat" cmpd="sng">
            <a:solidFill>
              <a:srgbClr val="079C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33"/>
          <p:cNvSpPr/>
          <p:nvPr/>
        </p:nvSpPr>
        <p:spPr>
          <a:xfrm>
            <a:off x="436300" y="2202400"/>
            <a:ext cx="3978900" cy="2538600"/>
          </a:xfrm>
          <a:prstGeom prst="rect">
            <a:avLst/>
          </a:prstGeom>
          <a:noFill/>
          <a:ln w="9525" cap="flat" cmpd="sng">
            <a:solidFill>
              <a:srgbClr val="079C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33"/>
          <p:cNvSpPr/>
          <p:nvPr/>
        </p:nvSpPr>
        <p:spPr>
          <a:xfrm>
            <a:off x="4855900" y="2202400"/>
            <a:ext cx="3978900" cy="2538600"/>
          </a:xfrm>
          <a:prstGeom prst="rect">
            <a:avLst/>
          </a:prstGeom>
          <a:noFill/>
          <a:ln w="9525" cap="flat" cmpd="sng">
            <a:solidFill>
              <a:srgbClr val="079C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33"/>
          <p:cNvSpPr txBox="1"/>
          <p:nvPr/>
        </p:nvSpPr>
        <p:spPr>
          <a:xfrm>
            <a:off x="4855850" y="996400"/>
            <a:ext cx="3978900" cy="1144200"/>
          </a:xfrm>
          <a:prstGeom prst="rect">
            <a:avLst/>
          </a:prstGeom>
          <a:noFill/>
          <a:ln w="9525" cap="flat" cmpd="sng">
            <a:solidFill>
              <a:srgbClr val="079C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100">
                <a:latin typeface="Lato"/>
                <a:ea typeface="Lato"/>
                <a:cs typeface="Lato"/>
                <a:sym typeface="Lato"/>
              </a:rPr>
              <a:t>Comenzaron los ingresos de manzana cosecha nueva a los mercados concentradores. La variedad es la Royal Gala. Se esperan mayores ingresos las próximas semanas de esta variedad, lo que provocó una tendencia a la baja en cuanto al precio.</a:t>
            </a:r>
            <a:endParaRPr sz="1100">
              <a:latin typeface="Lato"/>
              <a:ea typeface="Lato"/>
              <a:cs typeface="Lato"/>
              <a:sym typeface="Lato"/>
            </a:endParaRPr>
          </a:p>
        </p:txBody>
      </p:sp>
      <p:graphicFrame>
        <p:nvGraphicFramePr>
          <p:cNvPr id="271" name="Google Shape;271;p33"/>
          <p:cNvGraphicFramePr/>
          <p:nvPr/>
        </p:nvGraphicFramePr>
        <p:xfrm>
          <a:off x="462325" y="1044625"/>
          <a:ext cx="3876675" cy="1183005"/>
        </p:xfrm>
        <a:graphic>
          <a:graphicData uri="http://schemas.openxmlformats.org/drawingml/2006/table">
            <a:tbl>
              <a:tblPr>
                <a:noFill/>
                <a:tableStyleId>{7E0EBAD2-5019-4B49-8F9B-4CC667DC6591}</a:tableStyleId>
              </a:tblPr>
              <a:tblGrid>
                <a:gridCol w="2733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PRECIO MAYORISTA ACTUAL</a:t>
                      </a:r>
                      <a:endParaRPr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$129,08</a:t>
                      </a:r>
                      <a:endParaRPr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VS. SEMANA PASADA</a:t>
                      </a:r>
                      <a:endParaRPr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>
                          <a:solidFill>
                            <a:srgbClr val="EA4335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- 6,43%</a:t>
                      </a:r>
                      <a:endParaRPr sz="1000">
                        <a:solidFill>
                          <a:srgbClr val="EA4335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VS. AÑO PASADO MONEDA CORRIENTE</a:t>
                      </a:r>
                      <a:endParaRPr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>
                          <a:solidFill>
                            <a:srgbClr val="A64D79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29,14%</a:t>
                      </a:r>
                      <a:endParaRPr sz="1000">
                        <a:solidFill>
                          <a:srgbClr val="A64D79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VS. AÑO PASADO MONEDA CONSTANTE</a:t>
                      </a:r>
                      <a:endParaRPr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>
                          <a:solidFill>
                            <a:srgbClr val="EA4335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-22,14%</a:t>
                      </a:r>
                      <a:endParaRPr sz="1000">
                        <a:solidFill>
                          <a:srgbClr val="EA4335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PRECIO MINORISTA</a:t>
                      </a:r>
                      <a:endParaRPr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$269,00</a:t>
                      </a:r>
                      <a:endParaRPr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19050" marB="19050" anchor="b">
                    <a:lnL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BBC0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72" name="Google Shape;272;p33" title="Gráfic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950" y="2263875"/>
            <a:ext cx="3800501" cy="238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33" title="Gráfico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07006" y="2259316"/>
            <a:ext cx="3876675" cy="2397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3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5800" y="186302"/>
            <a:ext cx="733900" cy="733900"/>
          </a:xfrm>
          <a:prstGeom prst="rect">
            <a:avLst/>
          </a:prstGeom>
          <a:noFill/>
          <a:ln>
            <a:noFill/>
          </a:ln>
          <a:effectLst>
            <a:outerShdw blurRad="88900" dist="50800" dir="2520000" algn="ctr" rotWithShape="0">
              <a:srgbClr val="000000">
                <a:alpha val="22750"/>
              </a:srgbClr>
            </a:outerShdw>
          </a:effectLst>
        </p:spPr>
      </p:pic>
      <p:pic>
        <p:nvPicPr>
          <p:cNvPr id="275" name="Google Shape;275;p3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flipH="1">
            <a:off x="8659225" y="200700"/>
            <a:ext cx="353475" cy="353475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3"/>
          <p:cNvSpPr txBox="1"/>
          <p:nvPr/>
        </p:nvSpPr>
        <p:spPr>
          <a:xfrm>
            <a:off x="3486475" y="249788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0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Semana 09 - Marzo 03 2022</a:t>
            </a:r>
            <a:endParaRPr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455A865-CCF3-4B14-BA3C-06F8932791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935</Words>
  <Application>Microsoft Office PowerPoint</Application>
  <PresentationFormat>Presentación en pantalla (16:9)</PresentationFormat>
  <Paragraphs>204</Paragraphs>
  <Slides>12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Comfortaa</vt:lpstr>
      <vt:lpstr>Arial</vt:lpstr>
      <vt:lpstr>Lato</vt:lpstr>
      <vt:lpstr>Raleway</vt:lpstr>
      <vt:lpstr>Swiss</vt:lpstr>
      <vt:lpstr>Swiss</vt:lpstr>
      <vt:lpstr>Frutas y Hortalizas Informe de Precios Semanales N°9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Frutas y Hortalizas Informe de Precios Semanales N°9</dc:title>
  <cp:lastModifiedBy>EM4</cp:lastModifiedBy>
  <cp:revision>2</cp:revision>
  <dcterms:modified xsi:type="dcterms:W3CDTF">2022-03-04T16:09:30Z</dcterms:modified>
</cp:coreProperties>
</file>